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6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8404800" cy="38404800"/>
  <p:notesSz cx="81838800" cy="81838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1pPr>
    <a:lvl2pPr marL="446547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2pPr>
    <a:lvl3pPr marL="893094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3pPr>
    <a:lvl4pPr marL="1339642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4pPr>
    <a:lvl5pPr marL="1786189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5pPr>
    <a:lvl6pPr marL="2232736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6pPr>
    <a:lvl7pPr marL="2679283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7pPr>
    <a:lvl8pPr marL="3125831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8pPr>
    <a:lvl9pPr marL="3572378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1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  <a:srgbClr val="106379"/>
    <a:srgbClr val="642F6C"/>
    <a:srgbClr val="E1E1FF"/>
    <a:srgbClr val="008B6A"/>
    <a:srgbClr val="006448"/>
    <a:srgbClr val="C3E2F1"/>
    <a:srgbClr val="E9CBE4"/>
    <a:srgbClr val="FFFF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20" d="100"/>
          <a:sy n="20" d="100"/>
        </p:scale>
        <p:origin x="2400" y="216"/>
      </p:cViewPr>
      <p:guideLst>
        <p:guide orient="horz" pos="2419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6367920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endParaRPr lang="en-US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6367920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fld id="{7F0FE9D4-E8C5-48AE-B8E8-6D15EDB27A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0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6349393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574625" y="6129338"/>
            <a:ext cx="30689550" cy="30689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91303" y="38879026"/>
            <a:ext cx="65456217" cy="3682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6349393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fld id="{D551BAE5-ECC1-4644-A045-1020350931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01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4654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89309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3964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786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32736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79283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25831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72378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673B61-387F-4C48-AD7F-306B523FF5ED}" type="slidenum">
              <a:rPr lang="en-US"/>
              <a:pPr/>
              <a:t>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3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360" y="11930383"/>
            <a:ext cx="32644080" cy="82321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21762720"/>
            <a:ext cx="26883360" cy="981456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480" y="1537976"/>
            <a:ext cx="8641080" cy="3276854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537976"/>
            <a:ext cx="25283160" cy="32768540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>
                <a:latin typeface="Century Gothic"/>
                <a:cs typeface="Century Gothic"/>
              </a:defRPr>
            </a:lvl1pPr>
            <a:lvl2pPr>
              <a:defRPr>
                <a:latin typeface="Century Gothic"/>
                <a:cs typeface="Century Gothic"/>
              </a:defRPr>
            </a:lvl2pPr>
            <a:lvl3pPr>
              <a:defRPr>
                <a:latin typeface="Century Gothic"/>
                <a:cs typeface="Century Gothic"/>
              </a:defRPr>
            </a:lvl3pPr>
            <a:lvl4pPr>
              <a:defRPr>
                <a:latin typeface="Century Gothic"/>
                <a:cs typeface="Century Gothic"/>
              </a:defRPr>
            </a:lvl4pPr>
            <a:lvl5pPr>
              <a:defRPr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4678643"/>
            <a:ext cx="32644080" cy="762762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6277596"/>
            <a:ext cx="32644080" cy="840104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224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8596633"/>
            <a:ext cx="16968790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2179300"/>
            <a:ext cx="16968790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8596633"/>
            <a:ext cx="16975455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2179300"/>
            <a:ext cx="16975455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3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8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529080"/>
            <a:ext cx="12634915" cy="650748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529083"/>
            <a:ext cx="21469350" cy="3277743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8036563"/>
            <a:ext cx="12634915" cy="26269953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6883360"/>
            <a:ext cx="23042880" cy="3173733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3431540"/>
            <a:ext cx="23042880" cy="2304288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30057093"/>
            <a:ext cx="23042880" cy="4507227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 vert="horz" lIns="438912" tIns="219456" rIns="438912" bIns="219456" rtlCol="0" anchor="t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gif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gif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444" y="21793200"/>
            <a:ext cx="4876800" cy="365760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922" y="21793200"/>
            <a:ext cx="4876800" cy="36576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3198235" y="26014675"/>
            <a:ext cx="12070080" cy="11929443"/>
            <a:chOff x="914400" y="11887199"/>
            <a:chExt cx="11887200" cy="6422165"/>
          </a:xfrm>
        </p:grpSpPr>
        <p:sp>
          <p:nvSpPr>
            <p:cNvPr id="31" name="TextBox 30"/>
            <p:cNvSpPr txBox="1"/>
            <p:nvPr/>
          </p:nvSpPr>
          <p:spPr>
            <a:xfrm>
              <a:off x="914400" y="11887199"/>
              <a:ext cx="11887200" cy="98452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Q3: </a:t>
              </a:r>
              <a:r>
                <a:rPr lang="en-US" sz="4800" dirty="0" smtClean="0">
                  <a:solidFill>
                    <a:srgbClr val="760000"/>
                  </a:solidFill>
                </a:rPr>
                <a:t>Dose Response Correlated with </a:t>
              </a:r>
              <a:r>
                <a:rPr lang="en-US" sz="4800" dirty="0" smtClean="0">
                  <a:solidFill>
                    <a:srgbClr val="760000"/>
                  </a:solidFill>
                </a:rPr>
                <a:t>Combination Response </a:t>
              </a:r>
              <a:r>
                <a:rPr lang="en-US" sz="4800" dirty="0" smtClean="0">
                  <a:solidFill>
                    <a:srgbClr val="760000"/>
                  </a:solidFill>
                </a:rPr>
                <a:t>and Synergy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4400" y="12871726"/>
              <a:ext cx="11887200" cy="543763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b="0" dirty="0" smtClean="0"/>
                <a:t>Compare corresponding </a:t>
              </a:r>
            </a:p>
            <a:p>
              <a:r>
                <a:rPr lang="en-US" sz="3400" b="0" dirty="0" smtClean="0"/>
                <a:t>x and y dose responses</a:t>
              </a:r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 smtClean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 smtClean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r>
                <a:rPr lang="en-US" sz="3400" b="0" dirty="0" smtClean="0"/>
                <a:t>Dose Response Correlated with </a:t>
              </a:r>
              <a:r>
                <a:rPr lang="en-US" sz="3400" b="0" dirty="0" smtClean="0"/>
                <a:t>Combination Response</a:t>
              </a:r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Visualizing Dissimilarity of Dose Responses in an Assay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Dose Response Correlated with Delta Bliss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5221" y="4366451"/>
            <a:ext cx="36576000" cy="243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dirty="0" smtClean="0">
                <a:solidFill>
                  <a:srgbClr val="760000"/>
                </a:solidFill>
              </a:rPr>
              <a:t>Similar Compounds Show Similar Activities- Does This Hold for Compound Combinations?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6441290"/>
            <a:ext cx="36576000" cy="137713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000" b="0" dirty="0" smtClean="0"/>
              <a:t>Sarita Lee, Rajarshi Guha, Lu Chen</a:t>
            </a:r>
          </a:p>
          <a:p>
            <a:pPr algn="ctr"/>
            <a:r>
              <a:rPr lang="en-US" sz="4000" b="0" dirty="0"/>
              <a:t>National Center for Advancing Translational Sciences, National Institutes of Health, Rockville, Maryland </a:t>
            </a:r>
            <a:r>
              <a:rPr lang="en-US" sz="4000" b="0" dirty="0" smtClean="0"/>
              <a:t>20850</a:t>
            </a:r>
          </a:p>
          <a:p>
            <a:pPr algn="ctr"/>
            <a:endParaRPr lang="en-US" sz="4000" b="0" dirty="0" smtClean="0"/>
          </a:p>
          <a:p>
            <a:pPr algn="ctr"/>
            <a:endParaRPr lang="en-US" sz="4000" b="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457200" y="8297391"/>
            <a:ext cx="12070080" cy="15727680"/>
            <a:chOff x="906525" y="9753600"/>
            <a:chExt cx="11895075" cy="7242854"/>
          </a:xfrm>
        </p:grpSpPr>
        <p:sp>
          <p:nvSpPr>
            <p:cNvPr id="10" name="TextBox 9"/>
            <p:cNvSpPr txBox="1"/>
            <p:nvPr/>
          </p:nvSpPr>
          <p:spPr>
            <a:xfrm>
              <a:off x="914400" y="9753600"/>
              <a:ext cx="11887200" cy="42109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Introduction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6525" y="10174696"/>
              <a:ext cx="11895075" cy="682175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t">
              <a:noAutofit/>
            </a:bodyPr>
            <a:lstStyle/>
            <a:p>
              <a:r>
                <a:rPr lang="en-US" sz="3400" dirty="0" smtClean="0"/>
                <a:t>Drug Combination and Synergy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Drug combinations are used to treat many medical conditions such as:  HIV, malaria, and cancer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Sometimes the combined effect of drugs is different than their individual effects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Better effect: </a:t>
              </a: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synergism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Same effect: </a:t>
              </a: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additive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Worse effect: </a:t>
              </a: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antagonism</a:t>
              </a:r>
            </a:p>
            <a:p>
              <a:r>
                <a:rPr lang="en-US" sz="3400" dirty="0" smtClean="0"/>
                <a:t>Combination Screening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/>
                <a:t>Traditionally, screening for drug </a:t>
              </a:r>
              <a:endParaRPr lang="en-US" sz="3400" b="0" dirty="0" smtClean="0"/>
            </a:p>
            <a:p>
              <a:r>
                <a:rPr lang="en-US" sz="3400" b="0" dirty="0" smtClean="0"/>
                <a:t>     combinations is slow process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Since </a:t>
              </a:r>
              <a:r>
                <a:rPr lang="en-US" sz="3400" b="0" dirty="0"/>
                <a:t>NCATS has high </a:t>
              </a:r>
              <a:r>
                <a:rPr lang="en-US" sz="3400" b="0" dirty="0" smtClean="0"/>
                <a:t>throughput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screening, </a:t>
              </a:r>
              <a:r>
                <a:rPr lang="en-US" sz="3400" b="0" dirty="0"/>
                <a:t>data for thousands of </a:t>
              </a:r>
              <a:endParaRPr lang="en-US" sz="3400" b="0" dirty="0" smtClean="0"/>
            </a:p>
            <a:p>
              <a:r>
                <a:rPr lang="en-US" sz="3400" b="0" dirty="0" smtClean="0"/>
                <a:t>     drug </a:t>
              </a:r>
              <a:r>
                <a:rPr lang="en-US" sz="3400" b="0" dirty="0"/>
                <a:t>combinations can be generated </a:t>
              </a:r>
              <a:r>
                <a:rPr lang="en-US" sz="3400" b="0" dirty="0" smtClean="0"/>
                <a:t>quickly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/>
                <a:t>Given a response matrix, how do we quantify synergy</a:t>
              </a:r>
              <a:r>
                <a:rPr lang="en-US" sz="3400" b="0" dirty="0" smtClean="0"/>
                <a:t>?</a:t>
              </a:r>
            </a:p>
            <a:p>
              <a:r>
                <a:rPr lang="en-US" sz="3400" dirty="0" smtClean="0"/>
                <a:t>Metrics to Measure Synergy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3400" b="0" dirty="0"/>
                <a:t>Synergy is quantified with respect to a model of additivity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3400" b="0" dirty="0"/>
                <a:t>Three Models: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Highest Single Agent (HSA)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Bliss Independence Model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Loewe Additivity Model</a:t>
              </a:r>
            </a:p>
            <a:p>
              <a:pPr marL="467853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Used Bliss Independence </a:t>
              </a:r>
              <a:r>
                <a:rPr lang="en-US" sz="3400" b="0" dirty="0" smtClean="0"/>
                <a:t>Model</a:t>
              </a:r>
              <a:r>
                <a:rPr lang="en-US" sz="3400" b="0" dirty="0"/>
                <a:t>-</a:t>
              </a:r>
            </a:p>
            <a:p>
              <a:r>
                <a:rPr lang="en-US" sz="3400" b="0" dirty="0"/>
                <a:t>    convenient and more robust in a high </a:t>
              </a:r>
            </a:p>
            <a:p>
              <a:r>
                <a:rPr lang="en-US" sz="3400" b="0" dirty="0"/>
                <a:t>    throughput screening setting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Synergistic Effect- more blue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Antagonistic Effect- more red</a:t>
              </a:r>
              <a:endParaRPr lang="en-US" sz="3400" b="0" dirty="0"/>
            </a:p>
            <a:p>
              <a:r>
                <a:rPr lang="en-US" sz="3400" dirty="0" smtClean="0"/>
                <a:t>Similarity Property Principle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“Similar compounds have similar properties”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400" b="0" dirty="0"/>
            </a:p>
            <a:p>
              <a:endParaRPr lang="en-US" sz="3400" b="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3242" y="27867657"/>
            <a:ext cx="12070080" cy="10076461"/>
            <a:chOff x="914400" y="18872129"/>
            <a:chExt cx="36576000" cy="10602032"/>
          </a:xfrm>
        </p:grpSpPr>
        <p:sp>
          <p:nvSpPr>
            <p:cNvPr id="14" name="TextBox 13"/>
            <p:cNvSpPr txBox="1"/>
            <p:nvPr/>
          </p:nvSpPr>
          <p:spPr>
            <a:xfrm>
              <a:off x="914400" y="18872129"/>
              <a:ext cx="36576000" cy="215069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Q1: Metrics to Compute Matrix Dissimilarity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400" y="21022827"/>
              <a:ext cx="36576000" cy="845133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dirty="0" smtClean="0"/>
                <a:t>Methods Insensitive to Spatial Distribution</a:t>
              </a:r>
              <a:endParaRPr lang="en-US" sz="800" dirty="0" smtClean="0"/>
            </a:p>
            <a:p>
              <a:pPr marL="514350" indent="-514350">
                <a:buAutoNum type="arabicPeriod"/>
              </a:pPr>
              <a:r>
                <a:rPr lang="en-US" sz="3400" b="0" dirty="0" smtClean="0"/>
                <a:t>Root Mean Standard Error</a:t>
              </a:r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2. Euclidean Distance</a:t>
              </a:r>
            </a:p>
            <a:p>
              <a:pPr marL="514350" indent="-514350">
                <a:buAutoNum type="arabicPeriod"/>
              </a:pP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r>
                <a:rPr lang="en-US" sz="3400" b="0" dirty="0" smtClean="0"/>
                <a:t>3. Two- Sample Kolmogorov- Smirnov </a:t>
              </a:r>
              <a:r>
                <a:rPr lang="en-US" sz="3400" b="0" dirty="0" smtClean="0"/>
                <a:t>Test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dirty="0" smtClean="0"/>
            </a:p>
            <a:p>
              <a:endParaRPr lang="en-US" sz="3400" dirty="0"/>
            </a:p>
            <a:p>
              <a:r>
                <a:rPr lang="en-US" sz="3400" dirty="0" smtClean="0"/>
                <a:t>Methods Sensitive to Spatial Distribution</a:t>
              </a:r>
            </a:p>
            <a:p>
              <a:r>
                <a:rPr lang="en-US" sz="3400" b="0" dirty="0" smtClean="0"/>
                <a:t>4. </a:t>
              </a:r>
              <a:r>
                <a:rPr lang="en-US" sz="3400" b="0" dirty="0" err="1" smtClean="0"/>
                <a:t>Syrjala</a:t>
              </a:r>
              <a:r>
                <a:rPr lang="en-US" sz="3400" b="0" dirty="0" smtClean="0"/>
                <a:t> Test</a:t>
              </a:r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endParaRPr lang="en-US" sz="2400" b="0" dirty="0" smtClean="0"/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endParaRPr lang="en-US" sz="2400" b="0" dirty="0"/>
            </a:p>
            <a:p>
              <a:endParaRPr lang="en-US" sz="2400" b="0" dirty="0"/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3600" b="0" dirty="0"/>
                <a:t>Using these four metrics, dissimilarity was computed for all pairs of drug </a:t>
              </a:r>
              <a:r>
                <a:rPr lang="en-US" sz="3600" b="0" dirty="0" smtClean="0"/>
                <a:t>combinations- compare one drug combination to another </a:t>
              </a:r>
              <a:endParaRPr lang="en-US" sz="32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600" b="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5938428" y="20746412"/>
            <a:ext cx="12070080" cy="13525692"/>
            <a:chOff x="914400" y="11887199"/>
            <a:chExt cx="11887200" cy="6890416"/>
          </a:xfrm>
        </p:grpSpPr>
        <p:sp>
          <p:nvSpPr>
            <p:cNvPr id="34" name="TextBox 33"/>
            <p:cNvSpPr txBox="1"/>
            <p:nvPr/>
          </p:nvSpPr>
          <p:spPr>
            <a:xfrm>
              <a:off x="914400" y="11887199"/>
              <a:ext cx="11887200" cy="46582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Discussion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14400" y="12353023"/>
              <a:ext cx="11887200" cy="642459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457200"/>
            <a:ext cx="37566600" cy="4105107"/>
            <a:chOff x="381000" y="457200"/>
            <a:chExt cx="37566600" cy="4105107"/>
          </a:xfrm>
        </p:grpSpPr>
        <p:pic>
          <p:nvPicPr>
            <p:cNvPr id="2" name="Picture 1" descr="background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99146"/>
              <a:ext cx="37490400" cy="3844254"/>
            </a:xfrm>
            <a:prstGeom prst="rect">
              <a:avLst/>
            </a:prstGeom>
          </p:spPr>
        </p:pic>
        <p:pic>
          <p:nvPicPr>
            <p:cNvPr id="5" name="Picture 4" descr="NCATS-logos-(large)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800" y="601156"/>
              <a:ext cx="12649200" cy="3589843"/>
            </a:xfrm>
            <a:prstGeom prst="rect">
              <a:avLst/>
            </a:prstGeom>
          </p:spPr>
        </p:pic>
        <p:pic>
          <p:nvPicPr>
            <p:cNvPr id="6" name="Picture 5" descr="NCATS-title-(large)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57200"/>
              <a:ext cx="13233744" cy="410510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13198489" y="8297391"/>
            <a:ext cx="1207008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760000"/>
                </a:solidFill>
              </a:rPr>
              <a:t>Visualizing Dissimilarity </a:t>
            </a:r>
            <a:r>
              <a:rPr lang="en-US" sz="4800" dirty="0" smtClean="0">
                <a:solidFill>
                  <a:srgbClr val="760000"/>
                </a:solidFill>
              </a:rPr>
              <a:t>in an Assay</a:t>
            </a:r>
            <a:endParaRPr lang="en-US" sz="4800" dirty="0">
              <a:solidFill>
                <a:srgbClr val="76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198489" y="9211791"/>
            <a:ext cx="12070080" cy="41095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numCol="1" rtlCol="0" anchor="t">
            <a:noAutofit/>
          </a:bodyPr>
          <a:lstStyle/>
          <a:p>
            <a:pPr marL="0" indent="0">
              <a:buNone/>
            </a:pPr>
            <a:r>
              <a:rPr lang="en-US" sz="3400" b="0" dirty="0" smtClean="0"/>
              <a:t>Malaria Assay ID 1764: </a:t>
            </a:r>
            <a:r>
              <a:rPr lang="en-US" sz="3400" b="0" dirty="0" smtClean="0"/>
              <a:t>screening 480 drug combinations </a:t>
            </a:r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600" b="0" dirty="0"/>
          </a:p>
          <a:p>
            <a:endParaRPr lang="en-US" sz="3600" b="0" dirty="0"/>
          </a:p>
        </p:txBody>
      </p:sp>
      <p:grpSp>
        <p:nvGrpSpPr>
          <p:cNvPr id="44" name="Group 43"/>
          <p:cNvGrpSpPr/>
          <p:nvPr/>
        </p:nvGrpSpPr>
        <p:grpSpPr>
          <a:xfrm>
            <a:off x="25877520" y="34905500"/>
            <a:ext cx="12070080" cy="3040333"/>
            <a:chOff x="914400" y="11887200"/>
            <a:chExt cx="11887200" cy="6858000"/>
          </a:xfrm>
        </p:grpSpPr>
        <p:sp>
          <p:nvSpPr>
            <p:cNvPr id="45" name="TextBox 44"/>
            <p:cNvSpPr txBox="1"/>
            <p:nvPr/>
          </p:nvSpPr>
          <p:spPr>
            <a:xfrm>
              <a:off x="914400" y="11887200"/>
              <a:ext cx="11887200" cy="206258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References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4400" y="13949788"/>
              <a:ext cx="11887200" cy="479541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411392" y="11394144"/>
            <a:ext cx="4050935" cy="4593530"/>
            <a:chOff x="8200149" y="11699088"/>
            <a:chExt cx="4050935" cy="459353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149" y="12202124"/>
              <a:ext cx="3200400" cy="3200400"/>
            </a:xfrm>
            <a:prstGeom prst="rect">
              <a:avLst/>
            </a:prstGeom>
          </p:spPr>
        </p:pic>
        <p:sp>
          <p:nvSpPr>
            <p:cNvPr id="40" name="Right Arrow 39"/>
            <p:cNvSpPr/>
            <p:nvPr/>
          </p:nvSpPr>
          <p:spPr>
            <a:xfrm rot="16200000">
              <a:off x="10189991" y="13292427"/>
              <a:ext cx="2743200" cy="520226"/>
            </a:xfrm>
            <a:prstGeom prst="rightArrow">
              <a:avLst>
                <a:gd name="adj1" fmla="val 50000"/>
                <a:gd name="adj2" fmla="val 71154"/>
              </a:avLst>
            </a:prstGeom>
            <a:gradFill>
              <a:gsLst>
                <a:gs pos="0">
                  <a:schemeClr val="tx1"/>
                </a:gs>
                <a:gs pos="57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/>
            <p:cNvSpPr/>
            <p:nvPr/>
          </p:nvSpPr>
          <p:spPr>
            <a:xfrm rot="10800000">
              <a:off x="8268282" y="15315227"/>
              <a:ext cx="2743200" cy="520226"/>
            </a:xfrm>
            <a:prstGeom prst="rightArrow">
              <a:avLst>
                <a:gd name="adj1" fmla="val 50000"/>
                <a:gd name="adj2" fmla="val 71154"/>
              </a:avLst>
            </a:prstGeom>
            <a:gradFill>
              <a:gsLst>
                <a:gs pos="0">
                  <a:schemeClr val="tx1"/>
                </a:gs>
                <a:gs pos="57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314004" y="15830953"/>
              <a:ext cx="1436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X</a:t>
              </a:r>
              <a:endParaRPr lang="en-US" sz="2400" b="0" i="1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11456526" y="13321706"/>
              <a:ext cx="112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Y</a:t>
              </a:r>
              <a:endParaRPr lang="en-US" sz="2400" b="0" i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03516" y="11699088"/>
              <a:ext cx="30979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0" i="1" dirty="0" smtClean="0"/>
                <a:t>Response Matrix</a:t>
              </a:r>
              <a:endParaRPr lang="en-US" sz="2600" b="0" i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920191" y="18643218"/>
            <a:ext cx="3200400" cy="4081932"/>
            <a:chOff x="9050685" y="19409175"/>
            <a:chExt cx="3200400" cy="40819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685" y="20290707"/>
              <a:ext cx="3200400" cy="32004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50685" y="19409175"/>
              <a:ext cx="2772347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b="0" i="1" dirty="0" smtClean="0"/>
                <a:t>Synergy Matrix- </a:t>
              </a:r>
            </a:p>
            <a:p>
              <a:r>
                <a:rPr lang="en-US" sz="2600" b="0" i="1" dirty="0" smtClean="0"/>
                <a:t>Delta Bliss</a:t>
              </a:r>
              <a:endParaRPr lang="en-US" sz="2600" b="0" i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73242" y="24430759"/>
            <a:ext cx="12070080" cy="3061215"/>
            <a:chOff x="914400" y="11887194"/>
            <a:chExt cx="11890387" cy="5501093"/>
          </a:xfrm>
        </p:grpSpPr>
        <p:sp>
          <p:nvSpPr>
            <p:cNvPr id="53" name="TextBox 52"/>
            <p:cNvSpPr txBox="1"/>
            <p:nvPr/>
          </p:nvSpPr>
          <p:spPr>
            <a:xfrm>
              <a:off x="914400" y="11887194"/>
              <a:ext cx="11887200" cy="16432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Questions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17587" y="13530398"/>
              <a:ext cx="11887200" cy="385788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r>
                <a:rPr lang="en-US" sz="3400" b="0" dirty="0" smtClean="0"/>
                <a:t>1. What are metrics to quantify dissimilarity between two responses?</a:t>
              </a:r>
            </a:p>
            <a:p>
              <a:r>
                <a:rPr lang="en-US" sz="3400" b="0" dirty="0"/>
                <a:t>2</a:t>
              </a:r>
              <a:r>
                <a:rPr lang="en-US" sz="3400" b="0" dirty="0" smtClean="0"/>
                <a:t>. </a:t>
              </a:r>
              <a:r>
                <a:rPr lang="en-US" sz="3400" b="0" dirty="0" smtClean="0"/>
                <a:t>Does chemical structure correlate to response? </a:t>
              </a:r>
              <a:r>
                <a:rPr lang="en-US" sz="3400" b="0" dirty="0" smtClean="0"/>
                <a:t>Synergy</a:t>
              </a:r>
              <a:r>
                <a:rPr lang="en-US" sz="3400" b="0" dirty="0" smtClean="0"/>
                <a:t>? </a:t>
              </a:r>
            </a:p>
            <a:p>
              <a:r>
                <a:rPr lang="en-US" sz="3400" b="0" dirty="0" smtClean="0"/>
                <a:t>3</a:t>
              </a:r>
              <a:r>
                <a:rPr lang="en-US" sz="3400" b="0" dirty="0" smtClean="0"/>
                <a:t>. </a:t>
              </a:r>
              <a:r>
                <a:rPr lang="en-US" sz="3400" b="0" dirty="0" smtClean="0"/>
                <a:t>Does dose response correlate to response? </a:t>
              </a:r>
              <a:r>
                <a:rPr lang="en-US" sz="3400" b="0" dirty="0" smtClean="0"/>
                <a:t>Synergy</a:t>
              </a:r>
              <a:r>
                <a:rPr lang="en-US" sz="3400" b="0" dirty="0" smtClean="0"/>
                <a:t>? </a:t>
              </a: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510017"/>
            <a:ext cx="3701727" cy="1143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35" y="33542536"/>
            <a:ext cx="2917255" cy="11430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745993" y="31915367"/>
            <a:ext cx="5224189" cy="2770169"/>
            <a:chOff x="6624532" y="33845910"/>
            <a:chExt cx="5224189" cy="2770169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721" y="34330079"/>
              <a:ext cx="2286000" cy="2286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532" y="34330079"/>
              <a:ext cx="2286000" cy="22860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624532" y="33868414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Combo A 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62721" y="33845910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Combo B 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3197814" y="13569116"/>
            <a:ext cx="12070080" cy="12067906"/>
            <a:chOff x="914400" y="11777703"/>
            <a:chExt cx="11887200" cy="6967497"/>
          </a:xfrm>
        </p:grpSpPr>
        <p:sp>
          <p:nvSpPr>
            <p:cNvPr id="68" name="TextBox 67"/>
            <p:cNvSpPr txBox="1"/>
            <p:nvPr/>
          </p:nvSpPr>
          <p:spPr>
            <a:xfrm>
              <a:off x="914400" y="11777703"/>
              <a:ext cx="11887200" cy="100193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Q2: </a:t>
              </a:r>
              <a:r>
                <a:rPr lang="en-US" sz="4800" dirty="0" smtClean="0">
                  <a:solidFill>
                    <a:srgbClr val="760000"/>
                  </a:solidFill>
                </a:rPr>
                <a:t>Chemical Structure Correlated with </a:t>
              </a:r>
              <a:r>
                <a:rPr lang="en-US" sz="4800" dirty="0" smtClean="0">
                  <a:solidFill>
                    <a:srgbClr val="760000"/>
                  </a:solidFill>
                </a:rPr>
                <a:t>Combination Response </a:t>
              </a:r>
              <a:r>
                <a:rPr lang="en-US" sz="4800" dirty="0" smtClean="0">
                  <a:solidFill>
                    <a:srgbClr val="760000"/>
                  </a:solidFill>
                </a:rPr>
                <a:t>and Synergy 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14400" y="12779641"/>
              <a:ext cx="11887200" cy="596555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b="0" dirty="0" smtClean="0"/>
                <a:t>Compare corresponding </a:t>
              </a:r>
            </a:p>
            <a:p>
              <a:r>
                <a:rPr lang="en-US" sz="3400" b="0" dirty="0" smtClean="0"/>
                <a:t>x and y compounds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r>
                <a:rPr lang="en-US" sz="3400" b="0" dirty="0" smtClean="0"/>
                <a:t>Structure </a:t>
              </a:r>
              <a:r>
                <a:rPr lang="en-US" sz="3400" b="0" dirty="0"/>
                <a:t>Correlated with </a:t>
              </a:r>
              <a:r>
                <a:rPr lang="en-US" sz="3400" b="0" dirty="0" smtClean="0"/>
                <a:t>Combination Response</a:t>
              </a: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Visualizing </a:t>
              </a:r>
              <a:r>
                <a:rPr lang="en-US" sz="3400" b="0" dirty="0" smtClean="0"/>
                <a:t>Dissimilarity of Structures in an Assay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Structure </a:t>
              </a:r>
              <a:r>
                <a:rPr lang="en-US" sz="3400" b="0" dirty="0"/>
                <a:t>Correlated with </a:t>
              </a:r>
              <a:endParaRPr lang="en-US" sz="3400" b="0" dirty="0" smtClean="0"/>
            </a:p>
            <a:p>
              <a:r>
                <a:rPr lang="en-US" sz="3400" b="0" dirty="0" smtClean="0"/>
                <a:t>Delta </a:t>
              </a:r>
              <a:r>
                <a:rPr lang="en-US" sz="3400" b="0" dirty="0"/>
                <a:t>Bliss</a:t>
              </a:r>
            </a:p>
            <a:p>
              <a:endParaRPr lang="en-US" sz="3400" b="0" dirty="0"/>
            </a:p>
          </p:txBody>
        </p:sp>
      </p:grpSp>
      <p:pic>
        <p:nvPicPr>
          <p:cNvPr id="92" name="Picture 9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2308" y="9892357"/>
            <a:ext cx="3429000" cy="3429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770" y="9892357"/>
            <a:ext cx="3429000" cy="342900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1959981" y="10098228"/>
            <a:ext cx="2143039" cy="293454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2800" b="0" i="1" dirty="0" smtClean="0"/>
              <a:t>Red- more similar</a:t>
            </a:r>
          </a:p>
          <a:p>
            <a:pPr algn="ctr"/>
            <a:endParaRPr lang="en-US" sz="2800" b="0" i="1" dirty="0" smtClean="0"/>
          </a:p>
          <a:p>
            <a:pPr algn="ctr"/>
            <a:r>
              <a:rPr lang="en-US" sz="2800" b="0" i="1" dirty="0" smtClean="0"/>
              <a:t>Yellow- more dissimilar</a:t>
            </a:r>
          </a:p>
          <a:p>
            <a:pPr algn="ctr"/>
            <a:endParaRPr lang="en-US" sz="4000" b="0" i="1" dirty="0" smtClean="0"/>
          </a:p>
          <a:p>
            <a:pPr algn="ctr"/>
            <a:endParaRPr lang="en-US" sz="4000" b="0" i="1" dirty="0" smtClean="0"/>
          </a:p>
        </p:txBody>
      </p:sp>
      <p:grpSp>
        <p:nvGrpSpPr>
          <p:cNvPr id="25" name="Group 24"/>
          <p:cNvGrpSpPr/>
          <p:nvPr/>
        </p:nvGrpSpPr>
        <p:grpSpPr>
          <a:xfrm>
            <a:off x="16239486" y="17229137"/>
            <a:ext cx="3153453" cy="3742762"/>
            <a:chOff x="13611841" y="33855153"/>
            <a:chExt cx="3153453" cy="3742762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61" t="12643" r="11439" b="7859"/>
            <a:stretch/>
          </p:blipFill>
          <p:spPr>
            <a:xfrm>
              <a:off x="13611841" y="35822133"/>
              <a:ext cx="1332412" cy="17757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3" t="16423" r="9461" b="11647"/>
            <a:stretch/>
          </p:blipFill>
          <p:spPr>
            <a:xfrm>
              <a:off x="15249157" y="33855153"/>
              <a:ext cx="1516137" cy="137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7789" y="34221933"/>
              <a:ext cx="1600200" cy="160020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3418200" y="16486015"/>
            <a:ext cx="4469560" cy="3708177"/>
            <a:chOff x="18595752" y="34307553"/>
            <a:chExt cx="4469560" cy="3708177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3" t="24411" r="11214" b="14185"/>
            <a:stretch/>
          </p:blipFill>
          <p:spPr>
            <a:xfrm>
              <a:off x="20491928" y="34307553"/>
              <a:ext cx="2573384" cy="1371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9132" y="34586730"/>
              <a:ext cx="1600200" cy="160020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1501" r="10120" b="5459"/>
            <a:stretch/>
          </p:blipFill>
          <p:spPr>
            <a:xfrm>
              <a:off x="18595752" y="36186930"/>
              <a:ext cx="1725768" cy="1828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41" name="Group 140"/>
          <p:cNvGrpSpPr/>
          <p:nvPr/>
        </p:nvGrpSpPr>
        <p:grpSpPr>
          <a:xfrm>
            <a:off x="13608119" y="28852088"/>
            <a:ext cx="5436083" cy="4267200"/>
            <a:chOff x="26006108" y="18440400"/>
            <a:chExt cx="5436083" cy="4267200"/>
          </a:xfrm>
        </p:grpSpPr>
        <p:grpSp>
          <p:nvGrpSpPr>
            <p:cNvPr id="28" name="Group 27"/>
            <p:cNvGrpSpPr/>
            <p:nvPr/>
          </p:nvGrpSpPr>
          <p:grpSpPr>
            <a:xfrm>
              <a:off x="26970270" y="18440400"/>
              <a:ext cx="2234024" cy="2152148"/>
              <a:chOff x="26342828" y="22631400"/>
              <a:chExt cx="2234024" cy="2152148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19452" y="22726148"/>
                <a:ext cx="2057400" cy="2057400"/>
              </a:xfrm>
              <a:prstGeom prst="rect">
                <a:avLst/>
              </a:prstGeom>
            </p:spPr>
          </p:pic>
          <p:sp>
            <p:nvSpPr>
              <p:cNvPr id="120" name="Rectangle 119"/>
              <p:cNvSpPr/>
              <p:nvPr/>
            </p:nvSpPr>
            <p:spPr>
              <a:xfrm>
                <a:off x="26342828" y="24196136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 rot="5400000">
                <a:off x="27104340" y="23522940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8425008" y="20560620"/>
              <a:ext cx="2194223" cy="2146980"/>
              <a:chOff x="28717928" y="22636568"/>
              <a:chExt cx="2194223" cy="2146980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54751" y="22726148"/>
                <a:ext cx="2057400" cy="2057400"/>
              </a:xfrm>
              <a:prstGeom prst="rect">
                <a:avLst/>
              </a:prstGeom>
            </p:spPr>
          </p:pic>
          <p:sp>
            <p:nvSpPr>
              <p:cNvPr id="128" name="Rectangle 127"/>
              <p:cNvSpPr/>
              <p:nvPr/>
            </p:nvSpPr>
            <p:spPr>
              <a:xfrm>
                <a:off x="28717928" y="24201304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5400000">
                <a:off x="29479440" y="23528108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Right Arrow 129"/>
            <p:cNvSpPr/>
            <p:nvPr/>
          </p:nvSpPr>
          <p:spPr>
            <a:xfrm>
              <a:off x="26006108" y="19888200"/>
              <a:ext cx="82296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ight Arrow 130"/>
            <p:cNvSpPr/>
            <p:nvPr/>
          </p:nvSpPr>
          <p:spPr>
            <a:xfrm>
              <a:off x="27433655" y="22073916"/>
              <a:ext cx="82296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ight Arrow 131"/>
            <p:cNvSpPr/>
            <p:nvPr/>
          </p:nvSpPr>
          <p:spPr>
            <a:xfrm flipH="1">
              <a:off x="29218438" y="19278600"/>
              <a:ext cx="822960" cy="457200"/>
            </a:xfrm>
            <a:prstGeom prst="rightArrow">
              <a:avLst/>
            </a:prstGeom>
            <a:solidFill>
              <a:srgbClr val="76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ight Arrow 132"/>
            <p:cNvSpPr/>
            <p:nvPr/>
          </p:nvSpPr>
          <p:spPr>
            <a:xfrm flipH="1">
              <a:off x="30619231" y="21479764"/>
              <a:ext cx="822960" cy="457200"/>
            </a:xfrm>
            <a:prstGeom prst="rightArrow">
              <a:avLst/>
            </a:prstGeom>
            <a:solidFill>
              <a:srgbClr val="76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4" name="Picture 13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9834" y="29073778"/>
            <a:ext cx="3657600" cy="36576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9236" y="16961353"/>
            <a:ext cx="3657600" cy="365760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870" y="34127900"/>
            <a:ext cx="4876800" cy="365760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8444" y="34127900"/>
            <a:ext cx="4876800" cy="3657600"/>
          </a:xfrm>
          <a:prstGeom prst="rect">
            <a:avLst/>
          </a:prstGeom>
        </p:spPr>
      </p:pic>
      <p:grpSp>
        <p:nvGrpSpPr>
          <p:cNvPr id="108" name="Group 107"/>
          <p:cNvGrpSpPr/>
          <p:nvPr/>
        </p:nvGrpSpPr>
        <p:grpSpPr>
          <a:xfrm>
            <a:off x="25877520" y="8293471"/>
            <a:ext cx="12070080" cy="6804109"/>
            <a:chOff x="914400" y="11887199"/>
            <a:chExt cx="11887200" cy="6890416"/>
          </a:xfrm>
        </p:grpSpPr>
        <p:sp>
          <p:nvSpPr>
            <p:cNvPr id="109" name="TextBox 108"/>
            <p:cNvSpPr txBox="1"/>
            <p:nvPr/>
          </p:nvSpPr>
          <p:spPr>
            <a:xfrm>
              <a:off x="914400" y="11887199"/>
              <a:ext cx="11887200" cy="46582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Discussion 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14400" y="12353023"/>
              <a:ext cx="11887200" cy="642459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yl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3641</TotalTime>
  <Words>392</Words>
  <Application>Microsoft Office PowerPoint</Application>
  <PresentationFormat>Custom</PresentationFormat>
  <Paragraphs>148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Times</vt:lpstr>
      <vt:lpstr>Kyle Theme</vt:lpstr>
      <vt:lpstr>PowerPoint Presentation</vt:lpstr>
    </vt:vector>
  </TitlesOfParts>
  <Company>NIH - NHGRI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User</dc:creator>
  <cp:lastModifiedBy>Lee, Sarita (NIH/NCATS) [F]</cp:lastModifiedBy>
  <cp:revision>192</cp:revision>
  <dcterms:created xsi:type="dcterms:W3CDTF">2001-05-18T19:51:53Z</dcterms:created>
  <dcterms:modified xsi:type="dcterms:W3CDTF">2017-08-01T20:11:25Z</dcterms:modified>
</cp:coreProperties>
</file>